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4"/>
    <p:sldMasterId id="2147483698" r:id="rId5"/>
  </p:sldMasterIdLst>
  <p:notesMasterIdLst>
    <p:notesMasterId r:id="rId15"/>
  </p:notesMasterIdLst>
  <p:handoutMasterIdLst>
    <p:handoutMasterId r:id="rId16"/>
  </p:handoutMasterIdLst>
  <p:sldIdLst>
    <p:sldId id="265" r:id="rId6"/>
    <p:sldId id="266" r:id="rId7"/>
    <p:sldId id="272" r:id="rId8"/>
    <p:sldId id="273" r:id="rId9"/>
    <p:sldId id="274" r:id="rId10"/>
    <p:sldId id="267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4292760-1B77-CB76-9F05-75DFC0409C48}" name="Anthea Wilson" initials="AW" userId="S::Anthea.Wilson@esbuk.org::f289f84a-f1ae-46ed-b624-bcccc8b1693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891C"/>
    <a:srgbClr val="C2D821"/>
    <a:srgbClr val="E7141C"/>
    <a:srgbClr val="FBD109"/>
    <a:srgbClr val="C4D820"/>
    <a:srgbClr val="76B64C"/>
    <a:srgbClr val="FD0703"/>
    <a:srgbClr val="C2D7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4E1948-29A8-4679-AFDD-163485901897}" v="1" dt="2024-02-01T09:42:59.5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1" autoAdjust="0"/>
    <p:restoredTop sz="90717" autoAdjust="0"/>
  </p:normalViewPr>
  <p:slideViewPr>
    <p:cSldViewPr>
      <p:cViewPr varScale="1">
        <p:scale>
          <a:sx n="103" d="100"/>
          <a:sy n="103" d="100"/>
        </p:scale>
        <p:origin x="187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B807F-0FD5-4A88-8FB3-075F68B5A7D4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6E86-8231-49A1-B4E5-5BBA59097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845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1BD46-CE3A-421D-905D-D937B3AF2197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F5A5-0FCD-4566-AFD1-269E75FC08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0664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658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DB29-7BB4-7A45-8D62-6B51BCB1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C3B58-B294-A747-802A-776084A1C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4C665-2C0E-6542-A07A-63A1FFB8F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DD4D-CF83-434C-8DAA-BE867DCB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E3668-F498-1C4F-8A7B-1DA4DA3D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8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E1F-43EE-3748-8ED8-C691B6F3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0C4DA-3E51-2F4B-8402-3DBD7C69C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66FBE-120C-6643-BC1D-FB8386304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9543D-EA10-3546-8A86-631EC272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A2AD0-F386-A740-A670-903E33000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63CBD5-2396-1E41-9333-AD414D435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B5769-E401-E944-A524-C2C35A108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4C7AC-73A6-3041-BB65-95F1FCE0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87F6-75C7-2148-8B79-31080C0F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48A04-D702-C24C-9707-D3E019B60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43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2CC628-377B-457E-8762-C0280AE71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440" y="6237312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B721D85-F321-44D8-95F4-891CBB2ECCDB}"/>
              </a:ext>
            </a:extLst>
          </p:cNvPr>
          <p:cNvSpPr txBox="1"/>
          <p:nvPr userDrawn="1"/>
        </p:nvSpPr>
        <p:spPr>
          <a:xfrm>
            <a:off x="7507325" y="6237312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A88B3D3-F338-4BE5-B8AE-E6D7DF9AA9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82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7548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5862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8803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411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3744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801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760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4FF3-0293-F242-8A38-C1988158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4797-360D-FB40-9984-BD6CA6D93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C5C93-C82D-6545-A89C-D1F01823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0AAB1-487E-7448-BF62-D05379C1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E5DF2-6728-914C-B046-382A09BD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75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495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5758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4151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4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057400" cy="365125"/>
          </a:xfrm>
        </p:spPr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365125"/>
          </a:xfrm>
        </p:spPr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8" y="6356351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88" y="6352144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1864425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59632" y="1330684"/>
            <a:ext cx="6858000" cy="1006476"/>
          </a:xfrm>
        </p:spPr>
        <p:txBody>
          <a:bodyPr anchor="b"/>
          <a:lstStyle>
            <a:lvl1pPr algn="ctr">
              <a:defRPr sz="450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59632" y="2946705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4300" y="6356351"/>
            <a:ext cx="2057400" cy="365125"/>
          </a:xfrm>
        </p:spPr>
        <p:txBody>
          <a:bodyPr/>
          <a:lstStyle/>
          <a:p>
            <a:r>
              <a:rPr lang="en-GB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086100" cy="365125"/>
          </a:xfrm>
        </p:spPr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80397" y="6356349"/>
            <a:ext cx="1623965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440" y="6237312"/>
            <a:ext cx="432048" cy="35125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507325" y="6237312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2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15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FD78-2B18-5C41-9B2A-987A5E8F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1F8DF-4D26-0E4A-9B43-4C8CF457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0573-21A9-E245-A498-690B2135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ED74-4105-0245-8D30-EBFFC80D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4EEF4-DE88-A34C-A097-3C67B234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9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9B44-87F1-9449-B428-9797FCCC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D7D64-9149-E845-94AC-A63568B96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5A46E-30F4-C64D-AA5C-2B26832E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23D10-C011-794C-BE2C-F90C5330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9DA27-CCC0-C845-83E0-D2DAED94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9F30F-B6CD-1E4C-9F8D-7D95E73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43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F9DC-E5DE-134E-A1F0-C6AB5B03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7FA9A-4A58-514F-A496-7197565DD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BCDE2-6557-9F4F-A945-7859F5B9D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9D11B-2219-5549-9D7C-A2E1833CC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D6A558-8F49-FF47-942A-29E891C28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89C6D-27D9-D34E-AD81-A008E032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B338C-347E-FD4B-BBE5-9556FC8C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3AFE20-7D27-9D4D-B202-493D1C17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5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F8765-84D7-744A-A329-2D253F599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9E971-D553-764B-B27A-EFC8EC42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F501C-F391-A04B-A77F-E22C9149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90270-F13A-6042-AEFD-55131F5A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49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C45B39-8F22-CD45-B2B2-D556B9E9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0155F-E6BB-7D47-B74E-68E31917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38982-0AD9-5D43-AEA9-531E6041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7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692C-9455-564A-915B-AABAD5AE1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9C1C-A125-E249-B796-E218343EF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76FDA-F4A5-3149-9428-0D5355FE4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E388B-6BE2-6F42-9FCD-F7383A89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ECDA6-8AA7-BD4A-AD46-650DC514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85C52-9624-F146-8E17-61263F96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A5A5-E1D8-654A-99EB-B81115F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A6445-0338-BC4A-8520-0A47F3460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2FAAF-1D5A-F74B-A238-BEE5395B2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D4FBE-C7C1-6A4D-8763-912AE809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223B2-4D22-4042-894B-5587E2F35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ESB-RES-C196 Speech for Employability-Introduction to ESB (International) Level 1 Award in Speech (Grade 2)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C9A0B-F2BA-F24A-9D99-DFA72171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6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8F6DA-4F64-B141-A188-9B0FCB51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22BBE-F8C8-B04C-B0A8-E4551DD7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A96A-8A86-D041-B287-D9DB5F7BE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5F56B-812F-FE48-B763-EDE7306DC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ESB-RES-C196 Speech for Employability-Introduction to ESB (International) Level 1 Award in Speech (Grade 2)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60CD7-9D28-234B-8A60-02B8976E0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1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ESB-RES-C196 Speech for Employability-Introduction to ESB (International) Level 1 Award in Speech (Grade 2)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0315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673" r:id="rId13"/>
    <p:sldLayoutId id="2147483684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24744"/>
            <a:ext cx="8352928" cy="720080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latin typeface="+mn-lt"/>
              </a:rPr>
              <a:t>Welcome to your ESB oracy journey!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232981"/>
            <a:ext cx="4896544" cy="488496"/>
          </a:xfrm>
        </p:spPr>
        <p:txBody>
          <a:bodyPr/>
          <a:lstStyle/>
          <a:p>
            <a:r>
              <a:rPr lang="en-US" dirty="0"/>
              <a:t>ESB-RES-C196 </a:t>
            </a:r>
          </a:p>
          <a:p>
            <a:r>
              <a:rPr lang="en-US" dirty="0"/>
              <a:t>Speech for Employability-Introduction to ESB (International) Level 1 Award in Speech (Grade 2)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3528" y="1844824"/>
            <a:ext cx="8352928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i="1" dirty="0"/>
              <a:t>What is the Level 1 Award in Speech (Grade 2) Speech for Employability?</a:t>
            </a:r>
          </a:p>
          <a:p>
            <a:pPr algn="just">
              <a:spcAft>
                <a:spcPts val="600"/>
              </a:spcAft>
            </a:pPr>
            <a:r>
              <a:rPr lang="en-GB" sz="1400" dirty="0"/>
              <a:t>The ESB Level 1 Award in Speech (Grade 2) will help you to develop your oracy skills, your presentation skills, and build your confidence in self-expression. Specifically, you will clearly structure and communicate information, support ideas and opinions with valid reasons, answer interview questions with confidence, and ask appropriate questions to build on the work of others. </a:t>
            </a:r>
          </a:p>
          <a:p>
            <a:pPr>
              <a:spcAft>
                <a:spcPts val="600"/>
              </a:spcAft>
            </a:pPr>
            <a:r>
              <a:rPr lang="en-GB" b="1" i="1" dirty="0"/>
              <a:t>How will it benefit you?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Through this oracy journey, you will develop confident and effective interpersonal and communication skills, which are key for employability, and you can also improve your: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self-esteem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determination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resilience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collaborative working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academic achievement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empathy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learner agency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confidence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sense of identity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292080" y="3946685"/>
            <a:ext cx="3384376" cy="2299344"/>
            <a:chOff x="5292080" y="3955813"/>
            <a:chExt cx="3384376" cy="229934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2080" y="3955813"/>
              <a:ext cx="3384376" cy="229934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511166" y="4158208"/>
              <a:ext cx="3096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8F634F3B-8575-8CEC-CBDC-0EE496505B7C}"/>
              </a:ext>
            </a:extLst>
          </p:cNvPr>
          <p:cNvSpPr txBox="1"/>
          <p:nvPr/>
        </p:nvSpPr>
        <p:spPr>
          <a:xfrm>
            <a:off x="5497860" y="4066400"/>
            <a:ext cx="309634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“Completing this ESB Level 1 Award in Speech has helped me become more confident when speaking in public. Before this, I was unsure how to memorise things efficiently and wasn't very comfortable talking in public. Completing this has definitely helped my confidence and will help me in the future if I need to complete interviews or job applications.”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CF33654-A00A-4CBA-ED35-C3B2AD436022}"/>
              </a:ext>
            </a:extLst>
          </p:cNvPr>
          <p:cNvGrpSpPr/>
          <p:nvPr/>
        </p:nvGrpSpPr>
        <p:grpSpPr>
          <a:xfrm>
            <a:off x="2515836" y="4237597"/>
            <a:ext cx="2666701" cy="1748364"/>
            <a:chOff x="5292080" y="3955813"/>
            <a:chExt cx="3384376" cy="229934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2E284ED-E156-7041-689A-5DF016AE10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2080" y="3955813"/>
              <a:ext cx="3384376" cy="229934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4C34E6A-681F-EAA4-C0AD-04BBBC3ECCE6}"/>
                </a:ext>
              </a:extLst>
            </p:cNvPr>
            <p:cNvSpPr txBox="1"/>
            <p:nvPr/>
          </p:nvSpPr>
          <p:spPr>
            <a:xfrm>
              <a:off x="5511166" y="4158208"/>
              <a:ext cx="3096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5E68692-C889-8153-C200-0551A223DF94}"/>
              </a:ext>
            </a:extLst>
          </p:cNvPr>
          <p:cNvSpPr txBox="1"/>
          <p:nvPr/>
        </p:nvSpPr>
        <p:spPr>
          <a:xfrm>
            <a:off x="2629312" y="4333746"/>
            <a:ext cx="24397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1" dirty="0"/>
              <a:t>Having ‘agency’ means you can make choices about your own life and learning - that you feel that you have the power to make changes for yourself, for the wider community and for the world.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05B8D27-27B3-EDC3-88CA-E701F6DB0E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40938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19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00E4BA4-62B8-46F5-B2A5-B844B46AB8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886" y="1449610"/>
            <a:ext cx="2488795" cy="16908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859F2C7-AD78-46D6-A0B9-A83C825A36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88281" y="3045522"/>
            <a:ext cx="2488795" cy="16519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08720"/>
            <a:ext cx="7009151" cy="792088"/>
          </a:xfrm>
        </p:spPr>
        <p:txBody>
          <a:bodyPr>
            <a:noAutofit/>
          </a:bodyPr>
          <a:lstStyle/>
          <a:p>
            <a:r>
              <a:rPr lang="en-US" sz="3200" b="1" i="1" dirty="0">
                <a:solidFill>
                  <a:prstClr val="black"/>
                </a:solidFill>
                <a:latin typeface="Calibri" panose="020F0502020204030204"/>
              </a:rPr>
              <a:t>Welcome to your ESB oracy journey!</a:t>
            </a:r>
            <a:endParaRPr lang="en-US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1"/>
            <a:ext cx="4898431" cy="365125"/>
          </a:xfrm>
        </p:spPr>
        <p:txBody>
          <a:bodyPr/>
          <a:lstStyle/>
          <a:p>
            <a:r>
              <a:rPr lang="en-US" dirty="0"/>
              <a:t>ESB-RES-C196 </a:t>
            </a:r>
          </a:p>
          <a:p>
            <a:r>
              <a:rPr lang="en-US" dirty="0"/>
              <a:t>Speech for Employability-Introduction to ESB (International) Level 1 Award in Speech (Grade 2)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23527" y="1484784"/>
            <a:ext cx="5792125" cy="490903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0">
              <a:spcAft>
                <a:spcPts val="600"/>
              </a:spcAft>
            </a:pPr>
            <a:r>
              <a:rPr lang="en-GB" b="1" i="1" dirty="0">
                <a:solidFill>
                  <a:prstClr val="black"/>
                </a:solidFill>
              </a:rPr>
              <a:t>What will you actually do in your assessment?</a:t>
            </a:r>
          </a:p>
          <a:p>
            <a:pPr lvl="0">
              <a:spcAft>
                <a:spcPts val="600"/>
              </a:spcAft>
            </a:pPr>
            <a:r>
              <a:rPr lang="en-GB" sz="1600" b="1" i="1" dirty="0"/>
              <a:t>Section One</a:t>
            </a:r>
          </a:p>
          <a:p>
            <a:pPr lvl="0">
              <a:spcAft>
                <a:spcPts val="600"/>
              </a:spcAft>
            </a:pPr>
            <a:r>
              <a:rPr lang="en-GB" sz="1400" i="1" dirty="0">
                <a:solidFill>
                  <a:srgbClr val="E7141C"/>
                </a:solidFill>
              </a:rPr>
              <a:t>Give an Employability Talk:</a:t>
            </a:r>
            <a:r>
              <a:rPr lang="en-GB" sz="1400" dirty="0">
                <a:solidFill>
                  <a:srgbClr val="E7141C"/>
                </a:solidFill>
              </a:rPr>
              <a:t> </a:t>
            </a:r>
            <a:r>
              <a:rPr lang="en-GB" sz="1400" dirty="0"/>
              <a:t>Deliver a talk, with knowledge and enthusiasm, about a famous or successful person in business or about a job or career that is of interest to you, using audio/visual material to support your ideas.</a:t>
            </a:r>
            <a:endParaRPr lang="en-GB" sz="1400" dirty="0">
              <a:cs typeface="Calibri"/>
            </a:endParaRPr>
          </a:p>
          <a:p>
            <a:pPr lvl="0">
              <a:spcAft>
                <a:spcPts val="600"/>
              </a:spcAft>
            </a:pPr>
            <a:r>
              <a:rPr lang="en-GB" sz="1600" b="1" i="1" dirty="0"/>
              <a:t>Section Two</a:t>
            </a:r>
          </a:p>
          <a:p>
            <a:pPr lvl="0">
              <a:spcAft>
                <a:spcPts val="600"/>
              </a:spcAft>
            </a:pPr>
            <a:r>
              <a:rPr lang="en-GB" sz="1400" i="1" dirty="0">
                <a:solidFill>
                  <a:srgbClr val="E7141C"/>
                </a:solidFill>
              </a:rPr>
              <a:t>Take Part in an Interview:</a:t>
            </a:r>
            <a:r>
              <a:rPr lang="en-GB" sz="1400" dirty="0"/>
              <a:t> Take part in a friendly and supportive interview with the assessor based on your CV. You will need to provide the assessor with a hard copy of your CV and should respond to questions positively. </a:t>
            </a:r>
          </a:p>
          <a:p>
            <a:pPr lvl="0">
              <a:spcAft>
                <a:spcPts val="600"/>
              </a:spcAft>
            </a:pPr>
            <a:r>
              <a:rPr lang="en-GB" sz="1600" b="1" i="1" dirty="0"/>
              <a:t>Section Three</a:t>
            </a:r>
          </a:p>
          <a:p>
            <a:pPr lvl="0">
              <a:spcAft>
                <a:spcPts val="600"/>
              </a:spcAft>
            </a:pPr>
            <a:r>
              <a:rPr lang="en-GB" sz="1400" i="1" dirty="0">
                <a:solidFill>
                  <a:srgbClr val="E7141C"/>
                </a:solidFill>
              </a:rPr>
              <a:t>Prepare and Deliver a Pitch:</a:t>
            </a:r>
            <a:r>
              <a:rPr lang="en-GB" sz="1400" dirty="0"/>
              <a:t> Prepare a business pitch and deliver it. This could be for an existing or an invented product or service. You can use audio/visual material to support your pitch. </a:t>
            </a:r>
          </a:p>
          <a:p>
            <a:pPr lvl="0">
              <a:spcAft>
                <a:spcPts val="600"/>
              </a:spcAft>
            </a:pPr>
            <a:r>
              <a:rPr lang="en-GB" sz="1600" b="1" i="1" dirty="0"/>
              <a:t>Section Four</a:t>
            </a:r>
          </a:p>
          <a:p>
            <a:pPr lvl="0">
              <a:spcAft>
                <a:spcPts val="600"/>
              </a:spcAft>
            </a:pPr>
            <a:r>
              <a:rPr lang="en-GB" sz="1400" i="1" dirty="0">
                <a:solidFill>
                  <a:srgbClr val="E7141C"/>
                </a:solidFill>
              </a:rPr>
              <a:t>Listen, Respond, and Exchange Views:</a:t>
            </a:r>
            <a:r>
              <a:rPr lang="en-GB" sz="1400" dirty="0">
                <a:solidFill>
                  <a:srgbClr val="E7141C"/>
                </a:solidFill>
              </a:rPr>
              <a:t> </a:t>
            </a:r>
            <a:r>
              <a:rPr lang="en-GB" sz="1400" dirty="0"/>
              <a:t>You will listen and respond to questions from the group and the assessor. You should also actively contribute to group discussion, by asking questions and offering comments. </a:t>
            </a:r>
          </a:p>
          <a:p>
            <a:pPr lvl="0">
              <a:spcAft>
                <a:spcPts val="600"/>
              </a:spcAft>
            </a:pPr>
            <a:endParaRPr lang="en-GB" b="1" i="1" dirty="0">
              <a:solidFill>
                <a:prstClr val="black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61857CF-7FFB-48BE-B9C5-D2E477C40A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886" y="4562946"/>
            <a:ext cx="2488795" cy="16908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7A67FA-B33D-B505-F4D3-FD6B616DA5C0}"/>
              </a:ext>
            </a:extLst>
          </p:cNvPr>
          <p:cNvSpPr txBox="1"/>
          <p:nvPr/>
        </p:nvSpPr>
        <p:spPr>
          <a:xfrm>
            <a:off x="6256714" y="3265888"/>
            <a:ext cx="20882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“I have become a more confident speaker and have been given the chance to gain and share information.”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CF0916-211C-140F-2146-FB6A6541F0E3}"/>
              </a:ext>
            </a:extLst>
          </p:cNvPr>
          <p:cNvSpPr txBox="1"/>
          <p:nvPr/>
        </p:nvSpPr>
        <p:spPr>
          <a:xfrm>
            <a:off x="6689751" y="4740135"/>
            <a:ext cx="220076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“Now we have more confidence speaking in front of people, and we know how to interest others with our tone of voice and our body language.”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423171-CEBC-AEE6-E533-FC4B645F6E0B}"/>
              </a:ext>
            </a:extLst>
          </p:cNvPr>
          <p:cNvSpPr txBox="1"/>
          <p:nvPr/>
        </p:nvSpPr>
        <p:spPr>
          <a:xfrm>
            <a:off x="6734128" y="1728852"/>
            <a:ext cx="216024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“I got the experience of what an actual interview is, so when I’m older I will know what to expect.”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BAA35C0-A0E6-AB21-E553-4BE8F4DD424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8540938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54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2F7CC-B9DC-41B8-B6AA-16B76DCE8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7" y="1036887"/>
            <a:ext cx="8496944" cy="591913"/>
          </a:xfrm>
        </p:spPr>
        <p:txBody>
          <a:bodyPr>
            <a:normAutofit/>
          </a:bodyPr>
          <a:lstStyle/>
          <a:p>
            <a:r>
              <a:rPr lang="en-GB" sz="3200" b="1" i="1" dirty="0"/>
              <a:t>Learning Outcomes and Assessment Criteria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ADB454-593C-4503-9080-A7EDE6379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265C66-2030-4021-9C49-ACB60E93E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1"/>
            <a:ext cx="4824536" cy="365125"/>
          </a:xfrm>
        </p:spPr>
        <p:txBody>
          <a:bodyPr/>
          <a:lstStyle/>
          <a:p>
            <a:r>
              <a:rPr lang="en-US" dirty="0"/>
              <a:t>ESB-RES-C196 </a:t>
            </a:r>
          </a:p>
          <a:p>
            <a:r>
              <a:rPr lang="en-US" dirty="0"/>
              <a:t>Speech for Employability-Introduction to ESB (International) Level 1 Award in Speech (Grade 2)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0DBED2-FAB8-4355-B417-61362EFEA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834121"/>
              </p:ext>
            </p:extLst>
          </p:nvPr>
        </p:nvGraphicFramePr>
        <p:xfrm>
          <a:off x="899591" y="1556792"/>
          <a:ext cx="7344815" cy="453650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80934">
                  <a:extLst>
                    <a:ext uri="{9D8B030D-6E8A-4147-A177-3AD203B41FA5}">
                      <a16:colId xmlns:a16="http://schemas.microsoft.com/office/drawing/2014/main" val="562987741"/>
                    </a:ext>
                  </a:extLst>
                </a:gridCol>
                <a:gridCol w="2455370">
                  <a:extLst>
                    <a:ext uri="{9D8B030D-6E8A-4147-A177-3AD203B41FA5}">
                      <a16:colId xmlns:a16="http://schemas.microsoft.com/office/drawing/2014/main" val="1512024113"/>
                    </a:ext>
                  </a:extLst>
                </a:gridCol>
                <a:gridCol w="4608511">
                  <a:extLst>
                    <a:ext uri="{9D8B030D-6E8A-4147-A177-3AD203B41FA5}">
                      <a16:colId xmlns:a16="http://schemas.microsoft.com/office/drawing/2014/main" val="2493773463"/>
                    </a:ext>
                  </a:extLst>
                </a:gridCol>
              </a:tblGrid>
              <a:tr h="291908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Learning Outcomes</a:t>
                      </a:r>
                    </a:p>
                    <a:p>
                      <a:pPr eaLnBrk="0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The learner will: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45" marR="51145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Assessment Criteria</a:t>
                      </a:r>
                    </a:p>
                    <a:p>
                      <a:pPr eaLnBrk="0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The learner can: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45" marR="51145" marT="0" marB="0"/>
                </a:tc>
                <a:extLst>
                  <a:ext uri="{0D108BD9-81ED-4DB2-BD59-A6C34878D82A}">
                    <a16:rowId xmlns:a16="http://schemas.microsoft.com/office/drawing/2014/main" val="282965314"/>
                  </a:ext>
                </a:extLst>
              </a:tr>
              <a:tr h="1061149"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1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45" marR="51145" marT="0" marB="0" anchor="ctr">
                    <a:solidFill>
                      <a:srgbClr val="E7141C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 a talk about a person in business or job/career that is of interest, using audio and/or visual support. </a:t>
                      </a:r>
                    </a:p>
                  </a:txBody>
                  <a:tcPr marL="51145" marR="51145" marT="0" marB="0" anchor="ctr">
                    <a:solidFill>
                      <a:srgbClr val="E7141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Structure a talk of approximately 4 minutes.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Present a talk using notes if necessary.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State information based on own research.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clear or audible voice to communicate information in Standard English.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Show an awareness of the audience.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audio and/or visual support.</a:t>
                      </a:r>
                    </a:p>
                  </a:txBody>
                  <a:tcPr marL="51145" marR="51145" marT="0" marB="0" anchor="ctr">
                    <a:solidFill>
                      <a:srgbClr val="E7141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2296928"/>
                  </a:ext>
                </a:extLst>
              </a:tr>
              <a:tr h="1061149"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1145" marR="51145" marT="0" marB="0" anchor="ctr">
                    <a:solidFill>
                      <a:srgbClr val="FBD109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Take part in a 1:1 interview with the assessor.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45" marR="51145" marT="0" marB="0" anchor="ctr">
                    <a:solidFill>
                      <a:srgbClr val="FBD10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Give clear and appropriate answers to questions.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Present own knowledge and skills based on CV. 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clear or audible voice to share information in Standard English.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Show an awareness of the interviewer.</a:t>
                      </a:r>
                    </a:p>
                  </a:txBody>
                  <a:tcPr marL="51145" marR="51145" marT="0" marB="0" anchor="ctr">
                    <a:solidFill>
                      <a:srgbClr val="FBD10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7629842"/>
                  </a:ext>
                </a:extLst>
              </a:tr>
              <a:tr h="1061149"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1145" marR="51145" marT="0" marB="0" anchor="ctr">
                    <a:solidFill>
                      <a:srgbClr val="C2D821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Prepare and deliver a pitch.</a:t>
                      </a:r>
                    </a:p>
                  </a:txBody>
                  <a:tcPr marL="51145" marR="51145" marT="0" marB="0" anchor="ctr">
                    <a:solidFill>
                      <a:srgbClr val="C2D82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Introduce the product or service.  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Briefly describe the product/service.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clear or audible voice to share information in Standard English.</a:t>
                      </a:r>
                    </a:p>
                    <a:p>
                      <a:pPr marL="285750" lvl="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Show an awareness of the audience.</a:t>
                      </a:r>
                    </a:p>
                  </a:txBody>
                  <a:tcPr marL="51145" marR="51145" marT="0" marB="0" anchor="ctr">
                    <a:solidFill>
                      <a:srgbClr val="C2D821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762006"/>
                  </a:ext>
                </a:extLst>
              </a:tr>
              <a:tr h="1061149"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1145" marR="51145" marT="0" marB="0" anchor="ctr">
                    <a:solidFill>
                      <a:srgbClr val="F4891C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Listen, respond and exchange views.</a:t>
                      </a:r>
                    </a:p>
                  </a:txBody>
                  <a:tcPr marL="51145" marR="51145" marT="0" marB="0" anchor="ctr">
                    <a:solidFill>
                      <a:srgbClr val="F4891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Provide appropriate responses to questions.</a:t>
                      </a:r>
                    </a:p>
                    <a:p>
                      <a:pPr marL="28575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Ask relevant questions based on someone else’s work.</a:t>
                      </a:r>
                    </a:p>
                    <a:p>
                      <a:pPr marL="285750" indent="-285750"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LcPeriod"/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Offer own views in relation to own or someone else’s work.</a:t>
                      </a:r>
                    </a:p>
                  </a:txBody>
                  <a:tcPr marL="51145" marR="51145" marT="0" marB="0" anchor="ctr">
                    <a:solidFill>
                      <a:srgbClr val="F4891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9048752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FFF8AAA8-D3A7-5D3F-AEE3-B9940C0BFE7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40938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10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77F3B-76CD-4975-A58A-547736C6E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654" y="1036043"/>
            <a:ext cx="7886700" cy="864096"/>
          </a:xfrm>
        </p:spPr>
        <p:txBody>
          <a:bodyPr>
            <a:normAutofit/>
          </a:bodyPr>
          <a:lstStyle/>
          <a:p>
            <a:r>
              <a:rPr lang="en-GB" sz="3600" b="1" i="1" dirty="0"/>
              <a:t>How will you be assessed?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47FC3A-04B5-4C40-BA57-A737F6A64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DE63E7-1D1D-45D0-A842-1EFCC6B1D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91680" y="6356351"/>
            <a:ext cx="4896544" cy="365125"/>
          </a:xfrm>
        </p:spPr>
        <p:txBody>
          <a:bodyPr/>
          <a:lstStyle/>
          <a:p>
            <a:r>
              <a:rPr lang="en-US" dirty="0"/>
              <a:t>ESB-RES-C196 </a:t>
            </a:r>
          </a:p>
          <a:p>
            <a:r>
              <a:rPr lang="en-US" dirty="0"/>
              <a:t>Speech for Employability-Introduction to ESB (International) Level 1 Award in Speech (Grade 2)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834D9A-F9E7-43C0-993E-2F443B150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40F604-96C9-4EBF-BF1A-04352019BE7F}"/>
              </a:ext>
            </a:extLst>
          </p:cNvPr>
          <p:cNvSpPr txBox="1"/>
          <p:nvPr/>
        </p:nvSpPr>
        <p:spPr>
          <a:xfrm>
            <a:off x="505421" y="2070859"/>
            <a:ext cx="308610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You will present to a minimum group of 4 (suggested number is 6 in total). This permits full interaction for the assessment as a whole. </a:t>
            </a:r>
          </a:p>
          <a:p>
            <a:endParaRPr lang="en-GB" sz="1600" dirty="0"/>
          </a:p>
          <a:p>
            <a:r>
              <a:rPr lang="en-GB" sz="1600" dirty="0"/>
              <a:t>The assessment group should be seated in a horseshoe with the assessor at one end and the speaker in the mouth of the horseshoe.</a:t>
            </a:r>
          </a:p>
          <a:p>
            <a:endParaRPr lang="en-GB" sz="1600" dirty="0"/>
          </a:p>
          <a:p>
            <a:r>
              <a:rPr lang="en-GB" sz="1600" dirty="0"/>
              <a:t>This allows for easy eye contact across the group and ensures the assessor is part of the audience.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44C3E6-97DD-D6D9-159E-BA94DEAE9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2420888"/>
            <a:ext cx="5219170" cy="29357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D00D798-508D-4D96-31A5-81F781FF0B3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40938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078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636912"/>
            <a:ext cx="7886700" cy="1325563"/>
          </a:xfrm>
        </p:spPr>
        <p:txBody>
          <a:bodyPr/>
          <a:lstStyle/>
          <a:p>
            <a:pPr algn="ctr"/>
            <a:r>
              <a:rPr lang="en-GB" b="1" i="1" dirty="0">
                <a:latin typeface="+mn-lt"/>
              </a:rPr>
              <a:t>The Four Sections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9712" y="6356351"/>
            <a:ext cx="4824536" cy="365125"/>
          </a:xfrm>
        </p:spPr>
        <p:txBody>
          <a:bodyPr/>
          <a:lstStyle/>
          <a:p>
            <a:r>
              <a:rPr lang="en-US" dirty="0"/>
              <a:t>ESB-RES-C196 </a:t>
            </a:r>
          </a:p>
          <a:p>
            <a:r>
              <a:rPr lang="en-US" dirty="0"/>
              <a:t>Speech for Employability-Introduction to ESB (International) Level 1 Award in Speech (Grade 2)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9B24FF-EDED-E7AD-E815-C649C1B77AE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40938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070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96753"/>
            <a:ext cx="7886700" cy="661720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latin typeface="+mn-lt"/>
              </a:rPr>
              <a:t>Section 1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1"/>
            <a:ext cx="4896544" cy="365125"/>
          </a:xfrm>
        </p:spPr>
        <p:txBody>
          <a:bodyPr/>
          <a:lstStyle/>
          <a:p>
            <a:r>
              <a:rPr lang="en-US" dirty="0"/>
              <a:t>ESB-RES-C196 </a:t>
            </a:r>
          </a:p>
          <a:p>
            <a:r>
              <a:rPr lang="en-US" dirty="0"/>
              <a:t>Speech for Employability-Introduction to ESB (International) Level 1 Award in Speech (Grade 2)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92161" y="1760991"/>
            <a:ext cx="4843935" cy="90794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0">
              <a:spcAft>
                <a:spcPts val="600"/>
              </a:spcAft>
            </a:pPr>
            <a:r>
              <a:rPr lang="en-GB" sz="1600" b="1" i="1" dirty="0">
                <a:solidFill>
                  <a:srgbClr val="E7141C"/>
                </a:solidFill>
              </a:rPr>
              <a:t>Give a talk on an aspect of employability.</a:t>
            </a:r>
          </a:p>
          <a:p>
            <a:pPr lvl="0">
              <a:spcAft>
                <a:spcPts val="600"/>
              </a:spcAft>
            </a:pPr>
            <a:r>
              <a:rPr lang="en-GB" sz="1600" b="1" i="1" dirty="0"/>
              <a:t>During your preparation and delivery of this section, you will: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130" y="2915153"/>
            <a:ext cx="48439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800"/>
              </a:spcAft>
              <a:buFont typeface="Calibri" panose="020F050202020403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 information succinctly.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buFont typeface="Calibri" panose="020F050202020403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Carefully select vocabulary to impart your message.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buFont typeface="Calibri" panose="020F050202020403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Utilise a range of tier 1, 2 and 3 vocabularies.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buFont typeface="Calibri" panose="020F050202020403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Increase your learner agency by taking ownership of your own learning.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665824"/>
              </p:ext>
            </p:extLst>
          </p:nvPr>
        </p:nvGraphicFramePr>
        <p:xfrm>
          <a:off x="6144647" y="2176480"/>
          <a:ext cx="2260600" cy="133731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2260600">
                  <a:extLst>
                    <a:ext uri="{9D8B030D-6E8A-4147-A177-3AD203B41FA5}">
                      <a16:colId xmlns:a16="http://schemas.microsoft.com/office/drawing/2014/main" val="2704085999"/>
                    </a:ext>
                  </a:extLst>
                </a:gridCol>
              </a:tblGrid>
              <a:tr h="1797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Structure and time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5521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Style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89385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Voice and Speech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79681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Content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77559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Visual/Audio Support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4307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Audience Awareness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740392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9185C076-9064-4386-8605-4BBB79C6DCA2}"/>
              </a:ext>
            </a:extLst>
          </p:cNvPr>
          <p:cNvSpPr txBox="1"/>
          <p:nvPr/>
        </p:nvSpPr>
        <p:spPr>
          <a:xfrm>
            <a:off x="3911473" y="167380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>
              <a:spcAft>
                <a:spcPts val="600"/>
              </a:spcAft>
            </a:pPr>
            <a:r>
              <a:rPr lang="en-GB" sz="1800" b="1" i="1" dirty="0"/>
              <a:t>You will be assessed on: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FBFECE2-194C-4937-BE7E-75897B781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56427"/>
              </p:ext>
            </p:extLst>
          </p:nvPr>
        </p:nvGraphicFramePr>
        <p:xfrm>
          <a:off x="5638756" y="3896454"/>
          <a:ext cx="3201114" cy="87479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60040">
                  <a:extLst>
                    <a:ext uri="{9D8B030D-6E8A-4147-A177-3AD203B41FA5}">
                      <a16:colId xmlns:a16="http://schemas.microsoft.com/office/drawing/2014/main" val="3665272616"/>
                    </a:ext>
                  </a:extLst>
                </a:gridCol>
                <a:gridCol w="2841074">
                  <a:extLst>
                    <a:ext uri="{9D8B030D-6E8A-4147-A177-3AD203B41FA5}">
                      <a16:colId xmlns:a16="http://schemas.microsoft.com/office/drawing/2014/main" val="277346759"/>
                    </a:ext>
                  </a:extLst>
                </a:gridCol>
              </a:tblGrid>
              <a:tr h="874798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ct val="115000"/>
                        </a:lnSpc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LO1</a:t>
                      </a:r>
                    </a:p>
                  </a:txBody>
                  <a:tcPr marL="68580" marR="68580" marT="0" marB="0" anchor="ctr">
                    <a:solidFill>
                      <a:srgbClr val="E7141C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 a talk about a person in business or job/career that is of interest, using audio and/or visual support. </a:t>
                      </a:r>
                    </a:p>
                  </a:txBody>
                  <a:tcPr marL="51145" marR="51145" marT="0" marB="0" anchor="ctr">
                    <a:solidFill>
                      <a:srgbClr val="E7141C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1899057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675F161B-189F-303C-887B-1713C635AFC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40938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109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509" y="1013078"/>
            <a:ext cx="7886700" cy="845395"/>
          </a:xfrm>
        </p:spPr>
        <p:txBody>
          <a:bodyPr>
            <a:normAutofit/>
          </a:bodyPr>
          <a:lstStyle/>
          <a:p>
            <a:r>
              <a:rPr lang="en-US" sz="3300" b="1" i="1" dirty="0">
                <a:latin typeface="+mn-lt"/>
              </a:rPr>
              <a:t>Section 2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63688" y="6356351"/>
            <a:ext cx="4824536" cy="365125"/>
          </a:xfrm>
        </p:spPr>
        <p:txBody>
          <a:bodyPr/>
          <a:lstStyle/>
          <a:p>
            <a:r>
              <a:rPr lang="en-US" dirty="0"/>
              <a:t>ESB-RES-C196 </a:t>
            </a:r>
          </a:p>
          <a:p>
            <a:r>
              <a:rPr lang="en-US" dirty="0"/>
              <a:t>Speech for Employability-Introduction to ESB (International) Level 1 Award in Speech (Grade 2)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826119"/>
              </p:ext>
            </p:extLst>
          </p:nvPr>
        </p:nvGraphicFramePr>
        <p:xfrm>
          <a:off x="6165074" y="2420888"/>
          <a:ext cx="2260600" cy="105537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2260600">
                  <a:extLst>
                    <a:ext uri="{9D8B030D-6E8A-4147-A177-3AD203B41FA5}">
                      <a16:colId xmlns:a16="http://schemas.microsoft.com/office/drawing/2014/main" val="3225500867"/>
                    </a:ext>
                  </a:extLst>
                </a:gridCol>
              </a:tblGrid>
              <a:tr h="22669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Responding to questions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7774300"/>
                  </a:ext>
                </a:extLst>
              </a:tr>
              <a:tr h="22669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Presentation of knowledge and skills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1879865"/>
                  </a:ext>
                </a:extLst>
              </a:tr>
              <a:tr h="22669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Voice and speech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610904"/>
                  </a:ext>
                </a:extLst>
              </a:tr>
              <a:tr h="22669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Non-verbal communication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101726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7771F0F-15F6-4574-9CE3-18C3B0D14C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582523"/>
              </p:ext>
            </p:extLst>
          </p:nvPr>
        </p:nvGraphicFramePr>
        <p:xfrm>
          <a:off x="5672708" y="4070184"/>
          <a:ext cx="3167162" cy="87479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60040">
                  <a:extLst>
                    <a:ext uri="{9D8B030D-6E8A-4147-A177-3AD203B41FA5}">
                      <a16:colId xmlns:a16="http://schemas.microsoft.com/office/drawing/2014/main" val="3665272616"/>
                    </a:ext>
                  </a:extLst>
                </a:gridCol>
                <a:gridCol w="2807122">
                  <a:extLst>
                    <a:ext uri="{9D8B030D-6E8A-4147-A177-3AD203B41FA5}">
                      <a16:colId xmlns:a16="http://schemas.microsoft.com/office/drawing/2014/main" val="277346759"/>
                    </a:ext>
                  </a:extLst>
                </a:gridCol>
              </a:tblGrid>
              <a:tr h="874798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ct val="115000"/>
                        </a:lnSpc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LO2</a:t>
                      </a:r>
                    </a:p>
                  </a:txBody>
                  <a:tcPr marL="68580" marR="68580" marT="0" marB="0" anchor="ctr">
                    <a:solidFill>
                      <a:srgbClr val="FBD109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Take part in a 1:1 interview with the assessor.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BD10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1899057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9185C076-9064-4386-8605-4BBB79C6DCA2}"/>
              </a:ext>
            </a:extLst>
          </p:cNvPr>
          <p:cNvSpPr txBox="1"/>
          <p:nvPr/>
        </p:nvSpPr>
        <p:spPr>
          <a:xfrm>
            <a:off x="3911473" y="167380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>
              <a:spcAft>
                <a:spcPts val="600"/>
              </a:spcAft>
            </a:pPr>
            <a:r>
              <a:rPr lang="en-GB" sz="1800" b="1" i="1" dirty="0"/>
              <a:t>You will be assessed on: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1509" y="2130553"/>
            <a:ext cx="5173981" cy="34163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>
              <a:spcAft>
                <a:spcPts val="600"/>
              </a:spcAft>
            </a:pPr>
            <a:r>
              <a:rPr lang="en-GB" sz="1600" b="1" i="1" dirty="0">
                <a:solidFill>
                  <a:srgbClr val="E7141C"/>
                </a:solidFill>
              </a:rPr>
              <a:t>Take part in an interview. </a:t>
            </a:r>
          </a:p>
          <a:p>
            <a:pPr>
              <a:spcAft>
                <a:spcPts val="600"/>
              </a:spcAft>
            </a:pPr>
            <a:r>
              <a:rPr lang="en-GB" sz="1600" b="1" i="1" dirty="0"/>
              <a:t>During your preparation and delivery of this section, you will:</a:t>
            </a:r>
          </a:p>
          <a:p>
            <a:pPr>
              <a:spcAft>
                <a:spcPts val="600"/>
              </a:spcAft>
            </a:pPr>
            <a:endParaRPr lang="en-GB" sz="1600" b="1" i="1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Build self-confidence by reflecting on your own strengths, interests and abilities.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Develop problem-solving skills and quick thinking.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Learn the importance of non-verbal communication in a professional setting.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Gain important real-life experience.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600" b="1" i="1" dirty="0"/>
          </a:p>
          <a:p>
            <a:pPr lvl="0">
              <a:spcAft>
                <a:spcPts val="600"/>
              </a:spcAft>
            </a:pPr>
            <a:endParaRPr lang="en-GB" sz="1200" b="1" i="1" dirty="0">
              <a:solidFill>
                <a:srgbClr val="E7141C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28458D-5940-CDED-0252-32929A02815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40938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056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16575"/>
            <a:ext cx="7886700" cy="612226"/>
          </a:xfrm>
        </p:spPr>
        <p:txBody>
          <a:bodyPr>
            <a:normAutofit/>
          </a:bodyPr>
          <a:lstStyle/>
          <a:p>
            <a:r>
              <a:rPr lang="en-US" sz="3300" b="1" i="1" dirty="0">
                <a:latin typeface="+mn-lt"/>
              </a:rPr>
              <a:t>Section 3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1"/>
            <a:ext cx="4896544" cy="365125"/>
          </a:xfrm>
        </p:spPr>
        <p:txBody>
          <a:bodyPr/>
          <a:lstStyle/>
          <a:p>
            <a:r>
              <a:rPr lang="en-US" dirty="0"/>
              <a:t>ESB-RES-C196 </a:t>
            </a:r>
          </a:p>
          <a:p>
            <a:r>
              <a:rPr lang="en-US" dirty="0"/>
              <a:t>Speech for Employability-Introduction to ESB (International) Level 1 Award in Speech (Grade 2)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59532" y="1654620"/>
            <a:ext cx="84249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i="1" dirty="0">
                <a:solidFill>
                  <a:srgbClr val="E7141C"/>
                </a:solidFill>
              </a:rPr>
              <a:t>Prepare and deliver a pitch</a:t>
            </a:r>
          </a:p>
        </p:txBody>
      </p:sp>
      <p:sp>
        <p:nvSpPr>
          <p:cNvPr id="7" name="Rectangle 6"/>
          <p:cNvSpPr/>
          <p:nvPr/>
        </p:nvSpPr>
        <p:spPr>
          <a:xfrm>
            <a:off x="359532" y="2236366"/>
            <a:ext cx="4896544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i="1" dirty="0"/>
              <a:t>During your preparation and delivery of this section, you will:</a:t>
            </a:r>
          </a:p>
          <a:p>
            <a:pPr>
              <a:spcAft>
                <a:spcPts val="600"/>
              </a:spcAft>
            </a:pPr>
            <a:endParaRPr lang="en-GB" b="1" i="1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Use strategic thinking to  develop and present a compelling, persuasive pitch.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Learn to craft a narrative to influence your audience.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Think on your feet to adapt your pitch under questioning.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Use your creativity and personal interests to innovate.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601603"/>
              </p:ext>
            </p:extLst>
          </p:nvPr>
        </p:nvGraphicFramePr>
        <p:xfrm>
          <a:off x="6033988" y="2540888"/>
          <a:ext cx="2260600" cy="96012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2260600">
                  <a:extLst>
                    <a:ext uri="{9D8B030D-6E8A-4147-A177-3AD203B41FA5}">
                      <a16:colId xmlns:a16="http://schemas.microsoft.com/office/drawing/2014/main" val="2429677028"/>
                    </a:ext>
                  </a:extLst>
                </a:gridCol>
              </a:tblGrid>
              <a:tr h="2400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Introduction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600409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Content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8653299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Voice and speech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76878556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Audience awareness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27134229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FBFECE2-194C-4937-BE7E-75897B781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1176894"/>
              </p:ext>
            </p:extLst>
          </p:nvPr>
        </p:nvGraphicFramePr>
        <p:xfrm>
          <a:off x="5724128" y="3789040"/>
          <a:ext cx="3096344" cy="115212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11607">
                  <a:extLst>
                    <a:ext uri="{9D8B030D-6E8A-4147-A177-3AD203B41FA5}">
                      <a16:colId xmlns:a16="http://schemas.microsoft.com/office/drawing/2014/main" val="3665272616"/>
                    </a:ext>
                  </a:extLst>
                </a:gridCol>
                <a:gridCol w="2684737">
                  <a:extLst>
                    <a:ext uri="{9D8B030D-6E8A-4147-A177-3AD203B41FA5}">
                      <a16:colId xmlns:a16="http://schemas.microsoft.com/office/drawing/2014/main" val="277346759"/>
                    </a:ext>
                  </a:extLst>
                </a:gridCol>
              </a:tblGrid>
              <a:tr h="1152128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LO3</a:t>
                      </a:r>
                    </a:p>
                  </a:txBody>
                  <a:tcPr marL="68580" marR="68580" marT="0" marB="0" anchor="ctr">
                    <a:solidFill>
                      <a:srgbClr val="C2D821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Prepare and deliver a pitch. 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145" marR="51145" marT="0" marB="0" anchor="ctr">
                    <a:solidFill>
                      <a:srgbClr val="C2D821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1899057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5492E6FC-1A4D-B6B1-8070-004DCD62EE3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40938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199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16575"/>
            <a:ext cx="7886700" cy="735696"/>
          </a:xfrm>
        </p:spPr>
        <p:txBody>
          <a:bodyPr>
            <a:normAutofit/>
          </a:bodyPr>
          <a:lstStyle/>
          <a:p>
            <a:r>
              <a:rPr lang="en-US" sz="3300" b="1" i="1" dirty="0">
                <a:latin typeface="+mn-lt"/>
              </a:rPr>
              <a:t>Section 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1" y="6356351"/>
            <a:ext cx="4896543" cy="365125"/>
          </a:xfrm>
        </p:spPr>
        <p:txBody>
          <a:bodyPr/>
          <a:lstStyle/>
          <a:p>
            <a:r>
              <a:rPr lang="en-US" dirty="0"/>
              <a:t>ESB-RES-C196 </a:t>
            </a:r>
          </a:p>
          <a:p>
            <a:r>
              <a:rPr lang="en-US" dirty="0"/>
              <a:t>Speech for Employability-Introduction to ESB (International) Level 1 Award in Speech (Grade 2)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9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23528" y="2006008"/>
            <a:ext cx="8424936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GB" sz="1600" b="1" i="1" dirty="0">
                <a:solidFill>
                  <a:srgbClr val="E7141C"/>
                </a:solidFill>
              </a:rPr>
              <a:t>Participate in a group discussion, joining in with comments and questions.</a:t>
            </a:r>
          </a:p>
          <a:p>
            <a:pPr>
              <a:spcAft>
                <a:spcPts val="600"/>
              </a:spcAft>
            </a:pPr>
            <a:r>
              <a:rPr lang="en-GB" sz="1600" b="1" i="1" dirty="0"/>
              <a:t>During your preparation for and participation in this section, you will:</a:t>
            </a:r>
            <a:r>
              <a:rPr lang="en-GB" sz="1600" b="1" i="1" dirty="0">
                <a:solidFill>
                  <a:srgbClr val="E7141C"/>
                </a:solidFill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323528" y="2967323"/>
            <a:ext cx="4896544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Develop higher-order questioning and thinking skills.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Learn more about peers and gain appreciation and respect for their points of view.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Build turn-taking and discussion skills.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Feel ownership of your material and gain confidence in your responses.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977509"/>
              </p:ext>
            </p:extLst>
          </p:nvPr>
        </p:nvGraphicFramePr>
        <p:xfrm>
          <a:off x="6460293" y="2810945"/>
          <a:ext cx="2260600" cy="777687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2260600">
                  <a:extLst>
                    <a:ext uri="{9D8B030D-6E8A-4147-A177-3AD203B41FA5}">
                      <a16:colId xmlns:a16="http://schemas.microsoft.com/office/drawing/2014/main" val="2653741870"/>
                    </a:ext>
                  </a:extLst>
                </a:gridCol>
              </a:tblGrid>
              <a:tr h="25922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Responding to Questions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10354107"/>
                  </a:ext>
                </a:extLst>
              </a:tr>
              <a:tr h="25922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Asking Questions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5171674"/>
                  </a:ext>
                </a:extLst>
              </a:tr>
              <a:tr h="25922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Contributing to the Discussion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92002362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FBFECE2-194C-4937-BE7E-75897B781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2531685"/>
              </p:ext>
            </p:extLst>
          </p:nvPr>
        </p:nvGraphicFramePr>
        <p:xfrm>
          <a:off x="5672708" y="3980850"/>
          <a:ext cx="3139262" cy="110433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54525">
                  <a:extLst>
                    <a:ext uri="{9D8B030D-6E8A-4147-A177-3AD203B41FA5}">
                      <a16:colId xmlns:a16="http://schemas.microsoft.com/office/drawing/2014/main" val="3665272616"/>
                    </a:ext>
                  </a:extLst>
                </a:gridCol>
                <a:gridCol w="2684737">
                  <a:extLst>
                    <a:ext uri="{9D8B030D-6E8A-4147-A177-3AD203B41FA5}">
                      <a16:colId xmlns:a16="http://schemas.microsoft.com/office/drawing/2014/main" val="277346759"/>
                    </a:ext>
                  </a:extLst>
                </a:gridCol>
              </a:tblGrid>
              <a:tr h="1104334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LO4</a:t>
                      </a:r>
                    </a:p>
                  </a:txBody>
                  <a:tcPr marL="51145" marR="51145" marT="0" marB="0" anchor="ctr">
                    <a:solidFill>
                      <a:srgbClr val="F4891C"/>
                    </a:solidFill>
                  </a:tcPr>
                </a:tc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Listen, respond and exchange views.</a:t>
                      </a:r>
                    </a:p>
                  </a:txBody>
                  <a:tcPr marL="51145" marR="51145" marT="0" marB="0" anchor="ctr">
                    <a:solidFill>
                      <a:srgbClr val="F4891C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1899057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5EA80429-189B-6107-F949-2F20BA66388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40938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23079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ESB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e4327d030073c802c811082e2b0f03ca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8bf0a04ac494a229fd458bdb0debf4f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2223B1-D2CC-4125-AFAB-EBDB67A40187}">
  <ds:schemaRefs>
    <ds:schemaRef ds:uri="http://purl.org/dc/elements/1.1/"/>
    <ds:schemaRef ds:uri="0e08f774-c844-414b-8174-1931542ea424"/>
    <ds:schemaRef ds:uri="http://schemas.microsoft.com/office/2006/metadata/properties"/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010c06fb-adfb-4972-b43b-36d810ddac6c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36D1611-5C97-45BA-86AD-6033EB0B98F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6CD207B-2CB7-462E-BA48-89683D229A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0c06fb-adfb-4972-b43b-36d810ddac6c"/>
    <ds:schemaRef ds:uri="0e08f774-c844-414b-8174-1931542ea4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2793</TotalTime>
  <Words>1330</Words>
  <Application>Microsoft Office PowerPoint</Application>
  <PresentationFormat>On-screen Show (4:3)</PresentationFormat>
  <Paragraphs>160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Custom Design</vt:lpstr>
      <vt:lpstr>Office Theme</vt:lpstr>
      <vt:lpstr>Welcome to your ESB oracy journey!</vt:lpstr>
      <vt:lpstr>Welcome to your ESB oracy journey!</vt:lpstr>
      <vt:lpstr>Learning Outcomes and Assessment Criteria </vt:lpstr>
      <vt:lpstr>How will you be assessed?</vt:lpstr>
      <vt:lpstr>The Four Sections</vt:lpstr>
      <vt:lpstr>Section 1</vt:lpstr>
      <vt:lpstr>Section 2</vt:lpstr>
      <vt:lpstr>Section 3</vt:lpstr>
      <vt:lpstr>Section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Sheena Singleton</cp:lastModifiedBy>
  <cp:revision>126</cp:revision>
  <dcterms:created xsi:type="dcterms:W3CDTF">2014-08-12T18:49:29Z</dcterms:created>
  <dcterms:modified xsi:type="dcterms:W3CDTF">2024-02-01T11:06:52Z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9100</vt:r8>
  </property>
  <property fmtid="{D5CDD505-2E9C-101B-9397-08002B2CF9AE}" pid="4" name="MediaServiceImageTags">
    <vt:lpwstr/>
  </property>
</Properties>
</file>